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93" r:id="rId3"/>
    <p:sldId id="273" r:id="rId4"/>
    <p:sldId id="274" r:id="rId5"/>
    <p:sldId id="337" r:id="rId6"/>
    <p:sldId id="275" r:id="rId7"/>
    <p:sldId id="281" r:id="rId8"/>
    <p:sldId id="282" r:id="rId9"/>
    <p:sldId id="284" r:id="rId10"/>
    <p:sldId id="285" r:id="rId11"/>
    <p:sldId id="286" r:id="rId12"/>
    <p:sldId id="287" r:id="rId13"/>
    <p:sldId id="288" r:id="rId14"/>
    <p:sldId id="283" r:id="rId15"/>
    <p:sldId id="290" r:id="rId16"/>
    <p:sldId id="291" r:id="rId17"/>
    <p:sldId id="292" r:id="rId18"/>
    <p:sldId id="277" r:id="rId19"/>
    <p:sldId id="296" r:id="rId20"/>
    <p:sldId id="297" r:id="rId21"/>
    <p:sldId id="298" r:id="rId22"/>
    <p:sldId id="300" r:id="rId23"/>
    <p:sldId id="299" r:id="rId24"/>
    <p:sldId id="279" r:id="rId25"/>
    <p:sldId id="280" r:id="rId26"/>
    <p:sldId id="294" r:id="rId27"/>
    <p:sldId id="278" r:id="rId28"/>
    <p:sldId id="317" r:id="rId29"/>
    <p:sldId id="328" r:id="rId30"/>
    <p:sldId id="331" r:id="rId31"/>
    <p:sldId id="332" r:id="rId32"/>
    <p:sldId id="333" r:id="rId33"/>
    <p:sldId id="334" r:id="rId34"/>
    <p:sldId id="335" r:id="rId35"/>
    <p:sldId id="336" r:id="rId36"/>
    <p:sldId id="329" r:id="rId37"/>
    <p:sldId id="330" r:id="rId38"/>
    <p:sldId id="318" r:id="rId39"/>
    <p:sldId id="323" r:id="rId40"/>
    <p:sldId id="322" r:id="rId41"/>
    <p:sldId id="324" r:id="rId42"/>
    <p:sldId id="301" r:id="rId43"/>
    <p:sldId id="305" r:id="rId44"/>
    <p:sldId id="304" r:id="rId45"/>
    <p:sldId id="309" r:id="rId46"/>
    <p:sldId id="307" r:id="rId47"/>
    <p:sldId id="308" r:id="rId48"/>
    <p:sldId id="303" r:id="rId49"/>
    <p:sldId id="310" r:id="rId50"/>
    <p:sldId id="311" r:id="rId51"/>
    <p:sldId id="302" r:id="rId52"/>
    <p:sldId id="312" r:id="rId53"/>
    <p:sldId id="313" r:id="rId54"/>
    <p:sldId id="314" r:id="rId55"/>
    <p:sldId id="319" r:id="rId56"/>
    <p:sldId id="320" r:id="rId57"/>
    <p:sldId id="321" r:id="rId58"/>
    <p:sldId id="315" r:id="rId59"/>
    <p:sldId id="325" r:id="rId60"/>
    <p:sldId id="316" r:id="rId61"/>
    <p:sldId id="326" r:id="rId62"/>
    <p:sldId id="327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83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rizon-systems.com/nhdplus/" TargetMode="External"/><Relationship Id="rId2" Type="http://schemas.openxmlformats.org/officeDocument/2006/relationships/hyperlink" Target="https://nrcs.app.box.com/v/huc/folder/3964032318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ensus.gov/geo/maps-data/data/cbf/cbf_state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emf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emf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emf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emf"/><Relationship Id="rId4" Type="http://schemas.openxmlformats.org/officeDocument/2006/relationships/image" Target="../media/image8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emf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emf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emf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emf"/><Relationship Id="rId4" Type="http://schemas.openxmlformats.org/officeDocument/2006/relationships/image" Target="../media/image15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emf"/><Relationship Id="rId4" Type="http://schemas.openxmlformats.org/officeDocument/2006/relationships/image" Target="../media/image1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emf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685800"/>
            <a:ext cx="685800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Appendix 4: Mapping snapshots of change for (up to) three periods for all variables: 2002-2012, 1992-2012, and period-of-record beginning to 2012.</a:t>
            </a:r>
          </a:p>
          <a:p>
            <a:endParaRPr lang="en-US" dirty="0"/>
          </a:p>
          <a:p>
            <a:r>
              <a:rPr lang="en-US" sz="1400" dirty="0"/>
              <a:t>The variable short name is given in quotes in figure title.</a:t>
            </a:r>
          </a:p>
          <a:p>
            <a:endParaRPr lang="en-US" sz="1400" dirty="0"/>
          </a:p>
          <a:p>
            <a:r>
              <a:rPr lang="en-US" sz="1400" dirty="0"/>
              <a:t>Ha = hectares.  HUC = Hydrologic Unit Code. Kg = kilograms.  </a:t>
            </a:r>
            <a:r>
              <a:rPr lang="en-US" sz="1400" dirty="0" err="1"/>
              <a:t>Lbs</a:t>
            </a:r>
            <a:r>
              <a:rPr lang="en-US" sz="1400" dirty="0"/>
              <a:t> = pounds. </a:t>
            </a:r>
            <a:r>
              <a:rPr lang="en-US" sz="1400" dirty="0" err="1"/>
              <a:t>Mgd</a:t>
            </a:r>
            <a:r>
              <a:rPr lang="en-US" sz="1400" dirty="0"/>
              <a:t> = millions of gallons per day. </a:t>
            </a:r>
            <a:r>
              <a:rPr lang="en-US" sz="1400" dirty="0" err="1"/>
              <a:t>Sq</a:t>
            </a:r>
            <a:r>
              <a:rPr lang="en-US" sz="1400" dirty="0"/>
              <a:t> km = square kilometer. VPU = Vector Processing Unit (</a:t>
            </a:r>
            <a:r>
              <a:rPr lang="en-US" sz="1400" dirty="0" err="1"/>
              <a:t>NHDPlus</a:t>
            </a:r>
            <a:r>
              <a:rPr lang="en-US" sz="1400" dirty="0"/>
              <a:t> HUC-02 regions). </a:t>
            </a:r>
          </a:p>
          <a:p>
            <a:endParaRPr lang="en-US" sz="1400" dirty="0"/>
          </a:p>
          <a:p>
            <a:r>
              <a:rPr lang="en-US" sz="1400" dirty="0"/>
              <a:t>HUC-10 boundaries from National Resources Conservation Service, (</a:t>
            </a:r>
            <a:r>
              <a:rPr lang="en-US" sz="1400" dirty="0">
                <a:hlinkClick r:id="rId2"/>
              </a:rPr>
              <a:t>https://nrcs.app.box.com/v/huc/folder/39640323180</a:t>
            </a:r>
            <a:r>
              <a:rPr lang="en-US" sz="1400" dirty="0"/>
              <a:t>) (NRCS, 2018).</a:t>
            </a:r>
          </a:p>
          <a:p>
            <a:r>
              <a:rPr lang="en-US" sz="1400" dirty="0"/>
              <a:t>VPU boundaries from </a:t>
            </a:r>
            <a:r>
              <a:rPr lang="en-US" sz="1400" dirty="0" err="1"/>
              <a:t>NHDPlus</a:t>
            </a:r>
            <a:r>
              <a:rPr lang="en-US" sz="1400" dirty="0"/>
              <a:t> ,(</a:t>
            </a:r>
            <a:r>
              <a:rPr lang="en-US" sz="1400" dirty="0">
                <a:hlinkClick r:id="rId3"/>
              </a:rPr>
              <a:t>http://www.horizon-systems.com/nhdplus/</a:t>
            </a:r>
            <a:r>
              <a:rPr lang="en-US" sz="1400" dirty="0"/>
              <a:t>) (McKay et al., 2012).</a:t>
            </a:r>
          </a:p>
          <a:p>
            <a:r>
              <a:rPr lang="en-US" sz="1400" dirty="0"/>
              <a:t>State boundaries from 2010 U.S. Census cartographic boundaries (</a:t>
            </a:r>
            <a:r>
              <a:rPr lang="en-US" sz="1400" dirty="0">
                <a:hlinkClick r:id="rId4"/>
              </a:rPr>
              <a:t>https://www.census.gov/geo/maps-data/data/cbf/cbf_state.html</a:t>
            </a:r>
            <a:r>
              <a:rPr lang="en-US" sz="1400" dirty="0"/>
              <a:t>).</a:t>
            </a:r>
          </a:p>
          <a:p>
            <a:endParaRPr lang="en-US" sz="1400" dirty="0"/>
          </a:p>
          <a:p>
            <a:r>
              <a:rPr lang="en-US" sz="1400" dirty="0"/>
              <a:t>Coordinate system: Albers Equal-Area Conic Projection NAD83</a:t>
            </a:r>
          </a:p>
          <a:p>
            <a:r>
              <a:rPr lang="en-US" sz="1400" dirty="0"/>
              <a:t>Projection: Albers</a:t>
            </a:r>
          </a:p>
          <a:p>
            <a:r>
              <a:rPr lang="en-US" sz="1400" dirty="0"/>
              <a:t>Datum: North American 1983</a:t>
            </a:r>
          </a:p>
          <a:p>
            <a:r>
              <a:rPr lang="en-US" sz="1400" dirty="0"/>
              <a:t>False Easting: 0</a:t>
            </a:r>
          </a:p>
          <a:p>
            <a:r>
              <a:rPr lang="en-US" sz="1400" dirty="0"/>
              <a:t>False Northing: 0</a:t>
            </a:r>
          </a:p>
          <a:p>
            <a:r>
              <a:rPr lang="en-US" sz="1400" dirty="0"/>
              <a:t>Central Meridian: -96.0000</a:t>
            </a:r>
          </a:p>
          <a:p>
            <a:r>
              <a:rPr lang="en-US" sz="1400" dirty="0"/>
              <a:t>Standard Parallel 1: 29.5000</a:t>
            </a:r>
          </a:p>
          <a:p>
            <a:r>
              <a:rPr lang="en-US" sz="1400" dirty="0"/>
              <a:t>Standard Parallel 2: 45.5000</a:t>
            </a:r>
          </a:p>
          <a:p>
            <a:r>
              <a:rPr lang="en-US" sz="1400" dirty="0"/>
              <a:t>Latitude of Origin: 23.0000</a:t>
            </a:r>
          </a:p>
          <a:p>
            <a:r>
              <a:rPr lang="en-US" sz="1400" dirty="0"/>
              <a:t>Units: Meter</a:t>
            </a:r>
          </a:p>
        </p:txBody>
      </p:sp>
    </p:spTree>
    <p:extLst>
      <p:ext uri="{BB962C8B-B14F-4D97-AF65-F5344CB8AC3E}">
        <p14:creationId xmlns:p14="http://schemas.microsoft.com/office/powerpoint/2010/main" val="3748865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8692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825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Soybeans, bushels/</a:t>
            </a:r>
            <a:r>
              <a:rPr lang="en-US" sz="2000" dirty="0" err="1"/>
              <a:t>sq</a:t>
            </a:r>
            <a:r>
              <a:rPr lang="en-US" sz="2000" dirty="0"/>
              <a:t> km, 1969-2012, “soybeans”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1FCA5-226A-45A5-A1A1-990865863CB0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3692938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8692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7581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Rice, hundredweight (100 </a:t>
            </a:r>
            <a:r>
              <a:rPr lang="en-US" sz="2000" dirty="0" err="1"/>
              <a:t>lbs</a:t>
            </a:r>
            <a:r>
              <a:rPr lang="en-US" sz="2000" dirty="0"/>
              <a:t>)/</a:t>
            </a:r>
            <a:r>
              <a:rPr lang="en-US" sz="2000" dirty="0" err="1"/>
              <a:t>sq</a:t>
            </a:r>
            <a:r>
              <a:rPr lang="en-US" sz="2000" dirty="0"/>
              <a:t> km, 1969-2012, “rice”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9B951A-A276-4DD8-A8F7-7A1BB28690B5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2904325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8692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7581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Hay-alfalfa, dry tons/</a:t>
            </a:r>
            <a:r>
              <a:rPr lang="en-US" sz="2000" dirty="0" err="1"/>
              <a:t>sq</a:t>
            </a:r>
            <a:r>
              <a:rPr lang="en-US" sz="2000" dirty="0"/>
              <a:t> km, 1969-2012, “</a:t>
            </a:r>
            <a:r>
              <a:rPr lang="en-US" sz="2000" dirty="0" err="1"/>
              <a:t>hayalf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BEC792-53CE-48A8-AABD-B309198D9FF0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158924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8692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7581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Cotton, bales/</a:t>
            </a:r>
            <a:r>
              <a:rPr lang="en-US" sz="2000" dirty="0" err="1"/>
              <a:t>sq</a:t>
            </a:r>
            <a:r>
              <a:rPr lang="en-US" sz="2000" dirty="0"/>
              <a:t> km, 1969-2012, “cotton”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F3BA32-B218-42CD-AB7B-7FB096FA86A3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65993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52022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82" y="105942"/>
            <a:ext cx="5049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Hogs and pigs/</a:t>
            </a:r>
            <a:r>
              <a:rPr lang="en-US" sz="2000" dirty="0" err="1"/>
              <a:t>sq</a:t>
            </a:r>
            <a:r>
              <a:rPr lang="en-US" sz="2000" dirty="0"/>
              <a:t> km, 1969-2012, “hogs”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156430" cy="193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4A06AC-8CC3-4551-9EA6-C15667346CB6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3946890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52022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82" y="105942"/>
            <a:ext cx="5202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Cows and calves/</a:t>
            </a:r>
            <a:r>
              <a:rPr lang="en-US" sz="2000" dirty="0" err="1"/>
              <a:t>sq</a:t>
            </a:r>
            <a:r>
              <a:rPr lang="en-US" sz="2000" dirty="0"/>
              <a:t> km, 1969-2012, “cows”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92475-E5D6-47AE-9B10-AFDE9E1E8CE9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288757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6373024" cy="5656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81" y="105942"/>
            <a:ext cx="637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Chickens/</a:t>
            </a:r>
            <a:r>
              <a:rPr lang="en-US" sz="2000" dirty="0" err="1"/>
              <a:t>sq</a:t>
            </a:r>
            <a:r>
              <a:rPr lang="en-US" sz="2000" dirty="0"/>
              <a:t> km, 1969-2012, “chickens” (layer chickens 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156430" cy="193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3BCE19-3410-4483-80BD-EAE6FADDCCD1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80211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59642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82" y="105942"/>
            <a:ext cx="657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Sheep and lambs/</a:t>
            </a:r>
            <a:r>
              <a:rPr lang="en-US" sz="2000" dirty="0" err="1"/>
              <a:t>sq</a:t>
            </a:r>
            <a:r>
              <a:rPr lang="en-US" sz="2000" dirty="0"/>
              <a:t> km, 1969-2012, “sheep”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73C6FB-D79B-40D5-96F2-0C7243F3DBDF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1951948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in Conservation Reserve Program, percent of total cropland, 1986-2012, “</a:t>
            </a:r>
            <a:r>
              <a:rPr lang="en-US" sz="2000" dirty="0" err="1"/>
              <a:t>crp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(1986-2012)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7798DD-267C-492D-85C2-E7160DB7B42C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622306-0AAA-4F58-B239-34E085263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" y="1252728"/>
            <a:ext cx="2106258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6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Dam/reservoir normal storage, acre-feet/</a:t>
            </a:r>
            <a:r>
              <a:rPr lang="en-US" sz="2000" dirty="0" err="1"/>
              <a:t>sq</a:t>
            </a:r>
            <a:r>
              <a:rPr lang="en-US" sz="2000" dirty="0"/>
              <a:t> km, 1972-2013, “</a:t>
            </a:r>
            <a:r>
              <a:rPr lang="en-US" sz="2000" dirty="0" err="1"/>
              <a:t>dams_normstor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(1972-2013)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(2002-2013)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6CA4DE-2291-4472-8524-E9D4D3175EE0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233607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2596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725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Atmospheric deposition of calcium, kg/ha, 1985-2012, “</a:t>
            </a:r>
            <a:r>
              <a:rPr lang="en-US" sz="2000" dirty="0" err="1"/>
              <a:t>atmdep_ca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(1985-2012)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8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0420"/>
            <a:ext cx="3674709" cy="2560320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" y="1250420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334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Dam density, number/100 </a:t>
            </a:r>
            <a:r>
              <a:rPr lang="en-US" sz="2000" dirty="0" err="1"/>
              <a:t>sq</a:t>
            </a:r>
            <a:r>
              <a:rPr lang="en-US" sz="2000" dirty="0"/>
              <a:t> </a:t>
            </a:r>
            <a:r>
              <a:rPr lang="en-US" sz="2000" dirty="0" err="1"/>
              <a:t>kms</a:t>
            </a:r>
            <a:r>
              <a:rPr lang="en-US" sz="2000" dirty="0"/>
              <a:t>, 1972-2013, “</a:t>
            </a:r>
            <a:r>
              <a:rPr lang="en-US" sz="2000" dirty="0" err="1"/>
              <a:t>dams_density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(1972-2013)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(2002-2013)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43122D-5B7A-4349-8D8C-AFFEE2CB9063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(1992-2013)</a:t>
            </a:r>
          </a:p>
        </p:txBody>
      </p:sp>
    </p:spTree>
    <p:extLst>
      <p:ext uri="{BB962C8B-B14F-4D97-AF65-F5344CB8AC3E}">
        <p14:creationId xmlns:p14="http://schemas.microsoft.com/office/powerpoint/2010/main" val="3214943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Major dam density, number/100 </a:t>
            </a:r>
            <a:r>
              <a:rPr lang="en-US" sz="2000" dirty="0" err="1"/>
              <a:t>sq</a:t>
            </a:r>
            <a:r>
              <a:rPr lang="en-US" sz="2000" dirty="0"/>
              <a:t> </a:t>
            </a:r>
            <a:r>
              <a:rPr lang="en-US" sz="2000" dirty="0" err="1"/>
              <a:t>kms</a:t>
            </a:r>
            <a:r>
              <a:rPr lang="en-US" sz="2000" dirty="0"/>
              <a:t>, 1972-2013, “</a:t>
            </a:r>
            <a:r>
              <a:rPr lang="en-US" sz="2000" dirty="0" err="1"/>
              <a:t>dams_majdens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(1972-2013)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(2002-2013)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1BA0F5-2905-4492-8F2F-BC92E28A4A58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2353335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Housing unit density, units/</a:t>
            </a:r>
            <a:r>
              <a:rPr lang="en-US" sz="2000" dirty="0" err="1"/>
              <a:t>sq</a:t>
            </a:r>
            <a:r>
              <a:rPr lang="en-US" sz="2000" dirty="0"/>
              <a:t> km, 1970-2010, “</a:t>
            </a:r>
            <a:r>
              <a:rPr lang="en-US" sz="2000" dirty="0" err="1"/>
              <a:t>huden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(1970-2010)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(2000-2010)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41AB1-0FA1-463B-837D-59E7A8D1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232" y="1252728"/>
            <a:ext cx="2210566" cy="1920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1304D-42F2-4082-AACC-398DB5CB24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7DFF48-F959-48C1-90A2-C211FCE41E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1FDB90-A367-4449-A20D-C643C8AE1C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512215-B31D-4A60-9ECC-9AC405B6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" y="1252728"/>
            <a:ext cx="2073728" cy="1938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3269A3-9CBC-4750-8346-C3CD52D8D5CB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3851347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Population density, persons/</a:t>
            </a:r>
            <a:r>
              <a:rPr lang="en-US" sz="2000" dirty="0" err="1"/>
              <a:t>sq</a:t>
            </a:r>
            <a:r>
              <a:rPr lang="en-US" sz="2000" dirty="0"/>
              <a:t> km, 1990-2010, “</a:t>
            </a:r>
            <a:r>
              <a:rPr lang="en-US" sz="2000" dirty="0" err="1"/>
              <a:t>popden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(2000-2010)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1EC5D-3EC9-4687-BE90-E1817B0EB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90A49F-484C-4C2C-9768-1CF4333816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F44ECE-FD0C-43AE-BC4D-90D6AF1D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1252728"/>
            <a:ext cx="2073728" cy="19385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C573D1-C6AC-4D5A-B76A-F547E648B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32" y="1252728"/>
            <a:ext cx="2210566" cy="1920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6B542C-F213-4DCE-B35C-B97AC1FE2ADB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(1990-2010)</a:t>
            </a:r>
          </a:p>
        </p:txBody>
      </p:sp>
    </p:spTree>
    <p:extLst>
      <p:ext uri="{BB962C8B-B14F-4D97-AF65-F5344CB8AC3E}">
        <p14:creationId xmlns:p14="http://schemas.microsoft.com/office/powerpoint/2010/main" val="2608912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" y="10594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Imperviousness, percent of watershed, 1974-2012, from USGS NWALT “</a:t>
            </a:r>
            <a:r>
              <a:rPr lang="en-US" sz="2000" dirty="0" err="1"/>
              <a:t>imperv_nwalt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(1974-2012)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452FD6-E785-43AC-BF9F-0C758DB3BE80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224747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" y="10594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Imperviousness, percent of watershed, 2001-2011, from USGS NLCD “</a:t>
            </a:r>
            <a:r>
              <a:rPr lang="en-US" sz="2000" dirty="0" err="1"/>
              <a:t>imperv_nlcd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(2001-2011)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37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Irrigation, percent of watershed, 1969-2012, from Census of Agriculture, “</a:t>
            </a:r>
            <a:r>
              <a:rPr lang="en-US" sz="2000" dirty="0" err="1"/>
              <a:t>irrig_coa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DD73FA-8A84-4D95-B1F3-9CCCC3E34CB6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6E8962-0F32-4CAD-B2F0-EDE67DE37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" y="1252728"/>
            <a:ext cx="2106258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Irrigation, percent of watershed, 2002-2012, from USGS data “</a:t>
            </a:r>
            <a:r>
              <a:rPr lang="en-US" sz="2000" dirty="0" err="1"/>
              <a:t>irrig_usgs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9B796-A90F-403A-B217-AEFC50632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1252728"/>
            <a:ext cx="2106258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8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developed land, 1974-2012, from NWALT data “</a:t>
            </a:r>
            <a:r>
              <a:rPr lang="en-US" sz="2000" dirty="0" err="1"/>
              <a:t>lu_nwalt_dev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(1974-2012)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8028164-0426-46F7-93BB-78A9C0C56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21FEAC-A771-4C01-B8E7-98F66CA89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00EF3-98A6-4296-8998-BE1DC6795A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32320E-FBBC-4BA5-940A-27A836CDE9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2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9DC95B-C7E1-4DC6-A931-DB7F0CCE3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76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agricultural land, 1974-2012, from NWALT data “</a:t>
            </a:r>
            <a:r>
              <a:rPr lang="en-US" sz="2000" dirty="0" err="1"/>
              <a:t>lu_nwalt_ag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(1974-2012)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8F29F9F-B818-4BBB-8C7B-9EDF30E4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5F516D-0112-4795-8FA2-3CE6CE2648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E8258-88EF-4F59-8779-D0F5CBAECA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990380-1E3D-4B6E-AF39-041B7EDA03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032D9-BDB6-4726-8FE7-199B3B188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" y="1252728"/>
            <a:ext cx="2106258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5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2596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7581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Atmospheric deposition of chloride, kg/ha, 1985-2012, “</a:t>
            </a:r>
            <a:r>
              <a:rPr lang="en-US" sz="2000" dirty="0" err="1"/>
              <a:t>atmdep_cl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(1985-2012)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6357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F78339-7A76-48FD-B692-53D628A1557F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3334573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647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35583"/>
            <a:ext cx="9088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developed non-residential land, 1974-2012, from NWALT data “</a:t>
            </a:r>
            <a:r>
              <a:rPr lang="en-US" sz="2000" dirty="0" err="1"/>
              <a:t>lu_nwalt_dev-nonres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(1974-2012)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5111AE8-FF4A-497A-A5B8-F1A6B0DAD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DE713C-FA6F-480D-BC3E-A5A8FA51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09870E-E651-43A8-964D-72FE784F5D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281592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872F3-EBC2-4110-A725-D9DB7998DC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281592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C5ED9D-F9DE-4DD5-AAA3-369B6AF24B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28159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5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647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35583"/>
            <a:ext cx="9088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developed residential land, 1974-2012, from NWALT data “</a:t>
            </a:r>
            <a:r>
              <a:rPr lang="en-US" sz="2000" dirty="0" err="1"/>
              <a:t>lu_nwalt_dev</a:t>
            </a:r>
            <a:r>
              <a:rPr lang="en-US" sz="2000" dirty="0"/>
              <a:t>-res”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(1974-2012)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0A33F7C-DDC7-45BF-B9C2-746AE5B40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5260F5-9DE6-4659-8C85-93025CAED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FEC12A-55A3-4E2D-A21D-1E30221B0B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281592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ED585-2759-48D7-8D35-AA7A8A0A9A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281592" cy="256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29107-C208-4653-A232-3D5628A5FF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28159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647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35583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cropland, 1974-2012, from NWALT data “</a:t>
            </a:r>
            <a:r>
              <a:rPr lang="en-US" sz="2000" dirty="0" err="1"/>
              <a:t>lu_nwalt_crops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(1974-2012)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8F29F9F-B818-4BBB-8C7B-9EDF30E4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069A9-678F-466C-B00B-23FA2183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106258" cy="193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DAFA2-CC7D-40B8-ADAB-98EE8751A2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281592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9E3F59-B3C0-4381-BB94-06E47D9DBB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" y="4041648"/>
            <a:ext cx="3281592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B8B8CC-BA84-4279-80FA-95E86048CC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28159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80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647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35583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mining, 1974-2012, from NWALT data “</a:t>
            </a:r>
            <a:r>
              <a:rPr lang="en-US" sz="2000" dirty="0" err="1"/>
              <a:t>lu_nwalt_mining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(1974-2012)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8F29F9F-B818-4BBB-8C7B-9EDF30E4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4A50FF0F-DFDA-473D-8C0C-7682B977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" y="1250420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3AED0-CA9D-4C78-9C04-3B3335B7A3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281592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EA068-92E6-48DA-9C5A-F2BCB1D827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" y="4041648"/>
            <a:ext cx="3281592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A000AE-AD2B-4DDB-BB2B-A107D50634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28159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4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647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35583"/>
            <a:ext cx="9088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riparian developed land, 1974-2012, from NWALT data “</a:t>
            </a:r>
            <a:r>
              <a:rPr lang="en-US" sz="2000" dirty="0" err="1"/>
              <a:t>rip_lu_nwalt_dev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(1974-2012)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6D5A1C9E-45F3-4BC1-B7DC-ED3035044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09ACF8-2EB1-478A-A483-50C72570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40921C-8CEB-4DFA-B42C-C4638833E6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281592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361DA0-61E9-4306-8933-7F38976BB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0" y="4041648"/>
            <a:ext cx="3281592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2BD509-19E9-482E-9AB3-A8491AE69C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28159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37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647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35583"/>
            <a:ext cx="9088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riparian agricultural land, 1974-2012, from NWALT data “</a:t>
            </a:r>
            <a:r>
              <a:rPr lang="en-US" sz="2000" dirty="0" err="1"/>
              <a:t>rip_lu_nwalt_ag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(1974-2012)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8F29F9F-B818-4BBB-8C7B-9EDF30E4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93E488-8FB7-4FC7-8268-ED112B2C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106258" cy="193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DE588-0B21-48C8-88B5-B153ED68E5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281592" cy="2560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2D4BA-32F8-4566-85D9-655CD6BAC7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281592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7D6DB1-D01A-4F1F-8DCA-A29BA80FB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28159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48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developed land, 2001-2011, from NLCD data “</a:t>
            </a:r>
            <a:r>
              <a:rPr lang="en-US" sz="2000" dirty="0" err="1"/>
              <a:t>lu_nlcd_dev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(2001-2011)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F79B0444-4297-4C9D-AFFE-EA023FB1E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32" y="1252728"/>
            <a:ext cx="2345741" cy="190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F1FE70-C2E0-4873-A55C-F795D766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B41BE-A3A2-4B91-B33F-BF1A33F9D8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8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Land use, percent agricultural land, 2001-2011, from NLCD data “</a:t>
            </a:r>
            <a:r>
              <a:rPr lang="en-US" sz="2000" dirty="0" err="1"/>
              <a:t>lu_nlcd_ag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(2001-2011)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8F29F9F-B818-4BBB-8C7B-9EDF30E4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D60BB-56BF-409E-8D2D-369FF1B0A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3C3309-EC6C-4327-BD93-B0C26A0C6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1252728"/>
            <a:ext cx="2106258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08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Nitrogen from farm fertilizer, kg/</a:t>
            </a:r>
            <a:r>
              <a:rPr lang="en-US" sz="2000" dirty="0" err="1"/>
              <a:t>sq</a:t>
            </a:r>
            <a:r>
              <a:rPr lang="en-US" sz="2000" dirty="0"/>
              <a:t> km, 1987-2012, “</a:t>
            </a:r>
            <a:r>
              <a:rPr lang="en-US" sz="2000" dirty="0" err="1"/>
              <a:t>fert_n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(1987-2012)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6D4E7EFF-1291-49DA-99C7-BE0BFBDE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12ED70F-F80A-4225-BE14-3C7B753A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F4A62-8CB9-4BCF-9C06-D7884C09B1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80B190-1410-4A94-9995-6BCD249455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5F5427-E1AC-420C-9591-E51D58C049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06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Phosphorus from farm fertilizer, kg/</a:t>
            </a:r>
            <a:r>
              <a:rPr lang="en-US" sz="2000" dirty="0" err="1"/>
              <a:t>sq</a:t>
            </a:r>
            <a:r>
              <a:rPr lang="en-US" sz="2000" dirty="0"/>
              <a:t> km, 1987-2012, “</a:t>
            </a:r>
            <a:r>
              <a:rPr lang="en-US" sz="2000" dirty="0" err="1"/>
              <a:t>fert_p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(1987-2012)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6D4E7EFF-1291-49DA-99C7-BE0BFBDE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12ED70F-F80A-4225-BE14-3C7B753A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38B50-BAAD-4475-B195-2D4BFF1F73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10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1C66B-C0A1-4AD6-A34C-838FFD0881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5B0999-D80C-4BC6-8A03-51EFCBE40F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7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793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7945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Atmospheric deposition of magnesium, kg/ha, 1985-2012, “</a:t>
            </a:r>
            <a:r>
              <a:rPr lang="en-US" sz="2000" dirty="0" err="1"/>
              <a:t>atmdep_mg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(1985-2012)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3AE0BA-86D5-4D9D-A0BA-3D470F26CD8A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3870077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Nitrogen from manure, kg/</a:t>
            </a:r>
            <a:r>
              <a:rPr lang="en-US" sz="2000" dirty="0" err="1"/>
              <a:t>sq</a:t>
            </a:r>
            <a:r>
              <a:rPr lang="en-US" sz="2000" dirty="0"/>
              <a:t> km, 1982-2012, “</a:t>
            </a:r>
            <a:r>
              <a:rPr lang="en-US" sz="2000" dirty="0" err="1"/>
              <a:t>manure_n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(1982-2012)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6D4E7EFF-1291-49DA-99C7-BE0BFBDE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559AF1A3-8B1D-4851-B343-F6CA61E79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156430" cy="193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7BDC6D-F2B6-4231-9B5F-E968305D8C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4BE461-3A2E-4E46-B622-AEB77DA99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1BBF88-7BB8-4869-BF41-F26DE87492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94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Phosphorus from manure, kg/</a:t>
            </a:r>
            <a:r>
              <a:rPr lang="en-US" sz="2000" dirty="0" err="1"/>
              <a:t>sq</a:t>
            </a:r>
            <a:r>
              <a:rPr lang="en-US" sz="2000" dirty="0"/>
              <a:t> km, 1982-2012, “</a:t>
            </a:r>
            <a:r>
              <a:rPr lang="en-US" sz="2000" dirty="0" err="1"/>
              <a:t>manure_p</a:t>
            </a:r>
            <a:r>
              <a:rPr lang="en-US" sz="20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4CC30-AC53-458A-B62F-0C0C0D2D01CE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9AF81-8755-4799-83D4-F13F405A7F3B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(1982-2012)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6D4E7EFF-1291-49DA-99C7-BE0BFBDE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6D9CA-CCD0-40D8-B0E8-98D22A2D0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5B4EA-D4EF-46A8-B447-A60D6642C5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D94E07-FE2A-4897-AFE2-8AF94B7233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559AF1A3-8B1D-4851-B343-F6CA61E79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156430" cy="193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181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2,4-D, kilograms/</a:t>
            </a:r>
            <a:r>
              <a:rPr lang="en-US" sz="2000" dirty="0" err="1"/>
              <a:t>sq</a:t>
            </a:r>
            <a:r>
              <a:rPr lang="en-US" sz="2000" dirty="0"/>
              <a:t> km, 1992-2012, “pest_24d”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746560-DEFB-44B1-8C66-78521BAF3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C53F88-2ACC-4EF6-97AF-BBB14DDE0613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D1005A6-33A5-4286-8C0E-DBACCC2746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28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acetochlor, kilograms/</a:t>
            </a:r>
            <a:r>
              <a:rPr lang="en-US" sz="2000" dirty="0" err="1"/>
              <a:t>sq</a:t>
            </a:r>
            <a:r>
              <a:rPr lang="en-US" sz="2000" dirty="0"/>
              <a:t> km, 1997-2012, “</a:t>
            </a:r>
            <a:r>
              <a:rPr lang="en-US" sz="2000" dirty="0" err="1"/>
              <a:t>pest_aceto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A3ECDC-61B3-478A-8E8E-FF338F027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01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alachlor,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pest_alach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E7B70E-C615-4459-8035-B010EDE86F60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A5B70-E664-4E86-8FC4-72D1CC46E7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3C15F-9A3C-469F-AF5C-CF2DC2DCEC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5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099C63-100C-4259-A5A1-3BD1391B463E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01081-7389-4273-AE08-6A9AD7DECC06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atrazine,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pest_atraz</a:t>
            </a:r>
            <a:r>
              <a:rPr lang="en-US" sz="2000" dirty="0"/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48C2D-C318-4E9F-99E1-FA000DB91412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CBD213F-8B8D-4E32-92F9-58DE0A44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C3279-BD50-4676-A653-E3EF185C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770FFA-2A31-4897-A497-003212575D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FBBA80-E6F5-4382-AEB2-D0E931C7CB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9E9595-8A29-4229-BAF9-D2A747BDA45A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594274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carbaryl,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pest_carba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E7B70E-C615-4459-8035-B010EDE86F60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DF7ED-49AD-4BA1-8052-8DBD4FAD68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D0249-366F-476A-9CC9-E0380686E2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7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chlorpyrifos,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pest_chlor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E7B70E-C615-4459-8035-B010EDE86F60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F70BC-F9AD-4DC0-80C5-BFEAF0B9C3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8E59F9-B811-46E9-921F-591BB391F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87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diazinon,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pest_diazi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0244D-57A7-4F81-BA58-1AF0E555F1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A8182-6188-422E-92A6-E749F0E25C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1B5E02-9391-4CAD-A9D4-543250727A2B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3841793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dicamba,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pest_dicam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1B5E02-9391-4CAD-A9D4-543250727A2B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D70D8-2001-4BA0-AE5F-D0FBF15E5A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45656B-225D-43DC-8B53-DE5DF71A26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2EE02EF-7B89-46DE-8A08-CE7A2710BF76}"/>
              </a:ext>
            </a:extLst>
          </p:cNvPr>
          <p:cNvSpPr/>
          <p:nvPr/>
        </p:nvSpPr>
        <p:spPr>
          <a:xfrm>
            <a:off x="55582" y="38405"/>
            <a:ext cx="72596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FFB31-4FE4-4186-9397-0AB3D1F392F0}"/>
              </a:ext>
            </a:extLst>
          </p:cNvPr>
          <p:cNvSpPr txBox="1"/>
          <p:nvPr/>
        </p:nvSpPr>
        <p:spPr>
          <a:xfrm>
            <a:off x="55581" y="105942"/>
            <a:ext cx="758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Atmospheric deposition of nitrogen, kg/ha, 1985-2012, “</a:t>
            </a:r>
            <a:r>
              <a:rPr lang="en-US" sz="2000" dirty="0" err="1"/>
              <a:t>atmdep_n</a:t>
            </a:r>
            <a:r>
              <a:rPr lang="en-US" sz="2000" dirty="0"/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AB433C-15EB-45B3-9FA1-9C73D5A083B1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(1985-2012)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517FB5-9C08-405D-9D1D-734707BFBCE2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8A81DD-3B33-4198-B0DC-01A6C740B9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74" y="4042229"/>
            <a:ext cx="3674710" cy="2560320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E9CA0EDE-34D8-408F-B2DF-2E8691DB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626921-8B5D-45D2-AB37-C6520A535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0420"/>
            <a:ext cx="3674710" cy="2560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2DEFD7-4AA7-4DB2-AACA-4E04477ABD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" y="4038600"/>
            <a:ext cx="3674709" cy="2560320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BFE72883-1942-45D2-8E18-6F12E6A5E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" y="1250420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34CF8E-8F3E-4C23-9BD8-5E32D3B94933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1394321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fipronil, kilograms/</a:t>
            </a:r>
            <a:r>
              <a:rPr lang="en-US" sz="2000" dirty="0" err="1"/>
              <a:t>sq</a:t>
            </a:r>
            <a:r>
              <a:rPr lang="en-US" sz="2000" dirty="0"/>
              <a:t> km, 2002-2012, “</a:t>
            </a:r>
            <a:r>
              <a:rPr lang="en-US" sz="2000" dirty="0" err="1"/>
              <a:t>pest_fipro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38DF1-C21C-45BC-9C7E-35A2ADAD02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00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glyphosate,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pest_glyph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4CF326-3217-4AF4-9746-3A8434661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D9842C-F5E9-4F4A-A4B7-B0BEEA5B23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3B9437-5EC5-4069-A3CC-D7FDAECC2F2C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1435366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</a:t>
            </a:r>
            <a:r>
              <a:rPr lang="en-US" sz="2000" dirty="0" err="1"/>
              <a:t>ididacloprid</a:t>
            </a:r>
            <a:r>
              <a:rPr lang="en-US" sz="2000" dirty="0"/>
              <a:t>, kilograms/</a:t>
            </a:r>
            <a:r>
              <a:rPr lang="en-US" sz="2000" dirty="0" err="1"/>
              <a:t>sq</a:t>
            </a:r>
            <a:r>
              <a:rPr lang="en-US" sz="2000" dirty="0"/>
              <a:t> km, 1997-2012, “</a:t>
            </a:r>
            <a:r>
              <a:rPr lang="en-US" sz="2000" dirty="0" err="1"/>
              <a:t>pest_imida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A0D80-0C86-475C-AC1A-F17CB5450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57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malathion,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pest_malat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E2113-FBCF-4235-A5F4-9856D4144A05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59FE2-D408-40D6-BCFA-9A5F34159D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050D6A-FA0D-4956-918B-DE016B1287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8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metolachlor,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pest_meto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E2113-FBCF-4235-A5F4-9856D4144A05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EF2E2-5B71-44F2-9FD5-727362DBDD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4FEEBF-6576-4B58-8CE8-908BE7AADD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35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simazine,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pest_simaz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E2113-FBCF-4235-A5F4-9856D4144A05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B2DC3-2877-45DA-ABCE-780DA6164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D0515E-0224-4206-9435-B731A7E4AA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49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</a:t>
            </a:r>
            <a:r>
              <a:rPr lang="en-US" sz="2000" dirty="0" err="1"/>
              <a:t>tebuthiuron</a:t>
            </a:r>
            <a:r>
              <a:rPr lang="en-US" sz="2000" dirty="0"/>
              <a:t>, kilograms/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pest_tebut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E2113-FBCF-4235-A5F4-9856D4144A05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6B445-E12C-4E29-8DD9-A901A30D20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2A00F5-4FDB-498C-BC8B-65B600FED2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15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Pesticide thiamethoxam, kilograms/</a:t>
            </a:r>
            <a:r>
              <a:rPr lang="en-US" sz="2000" dirty="0" err="1"/>
              <a:t>sq</a:t>
            </a:r>
            <a:r>
              <a:rPr lang="en-US" sz="2000" dirty="0"/>
              <a:t> km, 2002-2012, “</a:t>
            </a:r>
            <a:r>
              <a:rPr lang="en-US" sz="2000" dirty="0" err="1"/>
              <a:t>pest_thiam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A50E34-4EFB-4C66-8467-BCB64506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68955-EFC3-4DFF-83B9-F9FE5CED9E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08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Road salt, pounds/</a:t>
            </a:r>
            <a:r>
              <a:rPr lang="en-US" sz="2000" dirty="0" err="1"/>
              <a:t>sq</a:t>
            </a:r>
            <a:r>
              <a:rPr lang="en-US" sz="2000" dirty="0"/>
              <a:t> km, 1992-2012, “</a:t>
            </a:r>
            <a:r>
              <a:rPr lang="en-US" sz="2000" dirty="0" err="1"/>
              <a:t>roadsalt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E2113-FBCF-4235-A5F4-9856D4144A05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271A9-84A1-425A-8DF2-7F0DB524A5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72B479-F0B0-49E5-B4DA-86CB404FC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3D4BB-9D20-475A-8AF6-81F93BB73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6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Timber and forest cutting, percent, 2002-2012, “timber”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989594-6D77-440C-9A4F-D4A664111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71249D-E7FB-4699-805E-D220DD3F0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35292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8097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Atmospheric deposition of sulfate, kg/ha, 1985-2012, “atmdep_so4”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(1985-2012)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0E3F51-F519-47A0-8849-DFCC15D9731C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4071678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Water use, freshwater withdrawals, </a:t>
            </a:r>
            <a:r>
              <a:rPr lang="en-US" sz="2000" dirty="0" err="1"/>
              <a:t>mgd</a:t>
            </a:r>
            <a:r>
              <a:rPr lang="en-US" sz="2000" dirty="0"/>
              <a:t>/</a:t>
            </a:r>
            <a:r>
              <a:rPr lang="en-US" sz="2000" dirty="0" err="1"/>
              <a:t>sq</a:t>
            </a:r>
            <a:r>
              <a:rPr lang="en-US" sz="2000" dirty="0"/>
              <a:t> km, 1985-2010, “</a:t>
            </a:r>
            <a:r>
              <a:rPr lang="en-US" sz="2000" dirty="0" err="1"/>
              <a:t>wateruse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(2000-2010)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E2113-FBCF-4235-A5F4-9856D4144A05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(1990-2010)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AA396-7E2D-4E65-9306-1C8878B965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44A182-FFB7-4886-B5F0-288B50CE85A3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(1985-2010)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0227D7-39C7-4570-89DD-CF046C3C6A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26E3E9-2929-4938-8E77-30218E4424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AC59A3-FB30-49E7-B509-39A55EB6E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13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Nitrogen from WWTPs, kg/</a:t>
            </a:r>
            <a:r>
              <a:rPr lang="en-US" sz="2000" dirty="0" err="1"/>
              <a:t>sq</a:t>
            </a:r>
            <a:r>
              <a:rPr lang="en-US" sz="2000" dirty="0"/>
              <a:t> km, 1978-2012, “</a:t>
            </a:r>
            <a:r>
              <a:rPr lang="en-US" sz="2000" dirty="0" err="1"/>
              <a:t>wwtp_n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year change </a:t>
            </a:r>
          </a:p>
          <a:p>
            <a:r>
              <a:rPr lang="en-US" dirty="0"/>
              <a:t>(2004-2012)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E2113-FBCF-4235-A5F4-9856D4144A05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44A182-FFB7-4886-B5F0-288B50CE85A3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(1978-2012)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BD77A54-E9BF-47C6-992B-9037C64D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BC12D2-E511-4865-B9ED-4B401D6E1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ED0BEE-EAE2-4D86-8E6A-7D5DD26D6C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01C74E-92B0-48CE-AEEA-56294916C2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38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AF81B8-1185-4341-B47C-F3AA6E328143}"/>
              </a:ext>
            </a:extLst>
          </p:cNvPr>
          <p:cNvSpPr/>
          <p:nvPr/>
        </p:nvSpPr>
        <p:spPr>
          <a:xfrm>
            <a:off x="55582" y="38405"/>
            <a:ext cx="8936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9F1C-CEB0-449B-94A0-78DFDD7B62B7}"/>
              </a:ext>
            </a:extLst>
          </p:cNvPr>
          <p:cNvSpPr txBox="1"/>
          <p:nvPr/>
        </p:nvSpPr>
        <p:spPr>
          <a:xfrm>
            <a:off x="55581" y="105942"/>
            <a:ext cx="90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Phosphorus from WWTPs, kg/</a:t>
            </a:r>
            <a:r>
              <a:rPr lang="en-US" sz="2000" dirty="0" err="1"/>
              <a:t>sq</a:t>
            </a:r>
            <a:r>
              <a:rPr lang="en-US" sz="2000" dirty="0"/>
              <a:t> km, 1978-2012, “</a:t>
            </a:r>
            <a:r>
              <a:rPr lang="en-US" sz="2000" dirty="0" err="1"/>
              <a:t>wwtp_p</a:t>
            </a:r>
            <a:r>
              <a:rPr lang="en-US" sz="20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743A0-1EBF-4FD3-BD8E-ED044743A1C7}"/>
              </a:ext>
            </a:extLst>
          </p:cNvPr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year change </a:t>
            </a:r>
          </a:p>
          <a:p>
            <a:r>
              <a:rPr lang="en-US" dirty="0"/>
              <a:t>(2004-2012)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004FBEB-52B1-40B5-B215-AAE9CAF3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E2113-FBCF-4235-A5F4-9856D4144A05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44A182-FFB7-4886-B5F0-288B50CE85A3}"/>
              </a:ext>
            </a:extLst>
          </p:cNvPr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(1978-2012)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168961-4C19-4F15-BFC8-D83E8B41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1252728"/>
            <a:ext cx="2277035" cy="193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47DD9-7BD6-4D71-ADBF-D57E8AE68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361C6-CF81-4257-86F0-F81F65B1F0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AC104A-82A3-4ED7-A7F3-06D80496B6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7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58880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6269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Corn for grain, bushels/</a:t>
            </a:r>
            <a:r>
              <a:rPr lang="en-US" sz="2000" dirty="0" err="1"/>
              <a:t>sq</a:t>
            </a:r>
            <a:r>
              <a:rPr lang="en-US" sz="2000" dirty="0"/>
              <a:t> km, 1969-2012, “</a:t>
            </a:r>
            <a:r>
              <a:rPr lang="en-US" sz="2000" dirty="0" err="1"/>
              <a:t>corng</a:t>
            </a:r>
            <a:r>
              <a:rPr lang="en-US" sz="2000" dirty="0"/>
              <a:t>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D107AF-246D-4227-BBBE-4F05FCF5AAA2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337916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8692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825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Corn for silage and green chop, green tons/</a:t>
            </a:r>
            <a:r>
              <a:rPr lang="en-US" sz="2000" dirty="0" err="1"/>
              <a:t>sq</a:t>
            </a:r>
            <a:r>
              <a:rPr lang="en-US" sz="2000" dirty="0"/>
              <a:t> km, 1969-2012, “corns”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E91396-E0CC-4EBC-940E-E3E2C64FE508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311365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82" y="38405"/>
            <a:ext cx="7869218" cy="5351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582" y="105942"/>
            <a:ext cx="8250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Wheat, bushels/</a:t>
            </a:r>
            <a:r>
              <a:rPr lang="en-US" sz="2000" dirty="0" err="1"/>
              <a:t>sq</a:t>
            </a:r>
            <a:r>
              <a:rPr lang="en-US" sz="2000" dirty="0"/>
              <a:t> km, 1969-2012, “wheat”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89310" y="332036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 of record change (1969-2012)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2909" y="604089"/>
            <a:ext cx="1942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year change </a:t>
            </a:r>
          </a:p>
          <a:p>
            <a:r>
              <a:rPr lang="en-US" dirty="0"/>
              <a:t>(2002-2012)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7" y="1250420"/>
            <a:ext cx="2417763" cy="19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16" y="4041648"/>
            <a:ext cx="3674709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4041648"/>
            <a:ext cx="3674709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52728"/>
            <a:ext cx="3674709" cy="256032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" y="1252728"/>
            <a:ext cx="2274887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2EACBF-CFF4-4850-8FB0-B5FF25B9E88D}"/>
              </a:ext>
            </a:extLst>
          </p:cNvPr>
          <p:cNvSpPr txBox="1"/>
          <p:nvPr/>
        </p:nvSpPr>
        <p:spPr>
          <a:xfrm>
            <a:off x="820675" y="3320364"/>
            <a:ext cx="169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year change </a:t>
            </a:r>
          </a:p>
          <a:p>
            <a:r>
              <a:rPr lang="en-US" dirty="0"/>
              <a:t>(1992-2012)</a:t>
            </a:r>
          </a:p>
        </p:txBody>
      </p:sp>
    </p:spTree>
    <p:extLst>
      <p:ext uri="{BB962C8B-B14F-4D97-AF65-F5344CB8AC3E}">
        <p14:creationId xmlns:p14="http://schemas.microsoft.com/office/powerpoint/2010/main" val="927139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5600</TotalTime>
  <Words>2129</Words>
  <Application>Microsoft Office PowerPoint</Application>
  <PresentationFormat>On-screen Show (4:3)</PresentationFormat>
  <Paragraphs>347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Falcone, James</dc:creator>
  <cp:lastModifiedBy>Falcone, James</cp:lastModifiedBy>
  <cp:revision>258</cp:revision>
  <dcterms:created xsi:type="dcterms:W3CDTF">2006-08-16T00:00:00Z</dcterms:created>
  <dcterms:modified xsi:type="dcterms:W3CDTF">2018-11-01T17:37:23Z</dcterms:modified>
</cp:coreProperties>
</file>